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9"/>
  </p:notesMasterIdLst>
  <p:handoutMasterIdLst>
    <p:handoutMasterId r:id="rId30"/>
  </p:handoutMasterIdLst>
  <p:sldIdLst>
    <p:sldId id="258" r:id="rId2"/>
    <p:sldId id="259" r:id="rId3"/>
    <p:sldId id="261" r:id="rId4"/>
    <p:sldId id="262" r:id="rId5"/>
    <p:sldId id="266" r:id="rId6"/>
    <p:sldId id="263" r:id="rId7"/>
    <p:sldId id="265" r:id="rId8"/>
    <p:sldId id="267" r:id="rId9"/>
    <p:sldId id="268" r:id="rId10"/>
    <p:sldId id="271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8B4232F-6FAB-43C1-936C-943536043F95}" type="datetime1">
              <a:rPr lang="fr-FR" smtClean="0"/>
              <a:t>17/01/2023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2028E8-6472-4303-BED2-74C21458376C}" type="datetime1">
              <a:rPr lang="fr-FR" smtClean="0"/>
              <a:t>17/01/2023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fld id="{7339CDD6-07D9-486D-9477-2F3BD687421E}" type="datetime1">
              <a:rPr lang="fr-FR" smtClean="0"/>
              <a:t>17/01/2023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62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C30D81-28F2-4E40-9F3F-4C78BE785701}" type="datetime1">
              <a:rPr lang="fr-FR" smtClean="0"/>
              <a:t>17/01/2023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5951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C30D81-28F2-4E40-9F3F-4C78BE785701}" type="datetime1">
              <a:rPr lang="fr-FR" smtClean="0"/>
              <a:t>17/01/2023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631423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C30D81-28F2-4E40-9F3F-4C78BE785701}" type="datetime1">
              <a:rPr lang="fr-FR" smtClean="0"/>
              <a:t>17/01/2023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994352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C30D81-28F2-4E40-9F3F-4C78BE785701}" type="datetime1">
              <a:rPr lang="fr-FR" smtClean="0"/>
              <a:t>17/01/2023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62808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C30D81-28F2-4E40-9F3F-4C78BE785701}" type="datetime1">
              <a:rPr lang="fr-FR" smtClean="0"/>
              <a:t>17/01/2023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899434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C30D81-28F2-4E40-9F3F-4C78BE785701}" type="datetime1">
              <a:rPr lang="fr-FR" smtClean="0"/>
              <a:t>17/01/2023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07543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2BAF83-0870-4ADD-AF32-6F5F332FC83D}" type="datetime1">
              <a:rPr lang="fr-FR" smtClean="0"/>
              <a:t>17/01/2023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98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A6F08D-9454-44AA-95AA-8DC511730138}" type="datetime1">
              <a:rPr lang="fr-FR" smtClean="0"/>
              <a:t>17/01/2023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07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7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C30D81-28F2-4E40-9F3F-4C78BE785701}" type="datetime1">
              <a:rPr lang="fr-FR" smtClean="0"/>
              <a:t>17/01/2023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738197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0959B2-24BA-47FE-BA3B-FFCC89C6DB3A}" type="datetime1">
              <a:rPr lang="fr-FR" smtClean="0"/>
              <a:t>17/01/2023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8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1BF967A-0606-4F57-B0A4-F2761A08CEDD}" type="datetime1">
              <a:rPr lang="fr-FR" smtClean="0"/>
              <a:t>17/01/2023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71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C30D81-28F2-4E40-9F3F-4C78BE785701}" type="datetime1">
              <a:rPr lang="fr-FR" smtClean="0"/>
              <a:t>17/01/2023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255062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C1E471-B154-4158-8D84-427CE57F5088}" type="datetime1">
              <a:rPr lang="fr-FR" smtClean="0"/>
              <a:t>17/01/2023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0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7101B6-F1F4-4744-93F9-6A310264A374}" type="datetime1">
              <a:rPr lang="fr-FR" smtClean="0"/>
              <a:t>17/01/2023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86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C59215-BDD9-4AEA-A2C8-635D45606F9E}" type="datetime1">
              <a:rPr lang="fr-FR" smtClean="0"/>
              <a:t>17/01/2023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2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8DC30D81-28F2-4E40-9F3F-4C78BE785701}" type="datetime1">
              <a:rPr lang="fr-FR" smtClean="0"/>
              <a:t>17/01/2023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2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ebp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itre 3">
            <a:extLst>
              <a:ext uri="{FF2B5EF4-FFF2-40B4-BE49-F238E27FC236}">
                <a16:creationId xmlns:a16="http://schemas.microsoft.com/office/drawing/2014/main" id="{AD9A5FB3-83EC-11CD-2922-374D2642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041400"/>
            <a:ext cx="5555777" cy="937525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ORIENTATION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C2302023-843D-C8DB-5958-10550605E2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6" r="31906"/>
          <a:stretch>
            <a:fillRect/>
          </a:stretch>
        </p:blipFill>
        <p:spPr>
          <a:xfrm>
            <a:off x="7117307" y="1003869"/>
            <a:ext cx="4063419" cy="4775200"/>
          </a:xfr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4C9CA5-4292-1A9D-7B89-C2BA3E0E0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2313296"/>
            <a:ext cx="5555777" cy="3655704"/>
          </a:xfrm>
          <a:noFill/>
        </p:spPr>
        <p:txBody>
          <a:bodyPr>
            <a:normAutofit/>
          </a:bodyPr>
          <a:lstStyle/>
          <a:p>
            <a:r>
              <a:rPr lang="fr-FR" sz="3200" dirty="0"/>
              <a:t>Préparer l’après 3</a:t>
            </a:r>
            <a:r>
              <a:rPr lang="fr-FR" sz="3200" baseline="30000" dirty="0"/>
              <a:t>ème</a:t>
            </a:r>
            <a:r>
              <a:rPr lang="fr-FR" sz="3200" dirty="0"/>
              <a:t> </a:t>
            </a:r>
          </a:p>
          <a:p>
            <a:r>
              <a:rPr lang="fr-FR" sz="3200" dirty="0"/>
              <a:t>Rentrée 2023/2024</a:t>
            </a:r>
          </a:p>
          <a:p>
            <a:endParaRPr lang="fr-FR" sz="3200" dirty="0"/>
          </a:p>
          <a:p>
            <a:r>
              <a:rPr lang="fr-FR" sz="3200" dirty="0"/>
              <a:t>Collège Les Tilleuls</a:t>
            </a:r>
          </a:p>
          <a:p>
            <a:r>
              <a:rPr lang="fr-FR" sz="3200" dirty="0"/>
              <a:t>Collège Parc des Tourelles</a:t>
            </a:r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7547B8-188F-966F-9155-2C014C86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C59215-BDD9-4AEA-A2C8-635D45606F9E}" type="datetime1">
              <a:rPr lang="fr-FR" smtClean="0"/>
              <a:t>17/01/2023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4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186FD38-8ABA-1C87-6647-94AF2E1D3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503" y="1234160"/>
            <a:ext cx="7998723" cy="485467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681869-D107-F9CD-790E-A431AB497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540083-9967-5377-54F5-7EBC88C90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247" y="782776"/>
            <a:ext cx="5011346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5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7856E4A-80BB-D682-FF9D-7AEAD713A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270" y="1216488"/>
            <a:ext cx="8180303" cy="4780628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F14869-B8D3-0B32-6DDB-45F4B27C6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043209-C2E2-2512-61E7-CB096B1B4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429" y="690287"/>
            <a:ext cx="4389500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5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3895C-4F86-03B9-C35E-B12B1B52B8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3. Validation des intentions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9E11AD-7043-5BD2-0EB0-8A1BBD61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C30D81-28F2-4E40-9F3F-4C78BE785701}" type="datetime1">
              <a:rPr lang="fr-FR" smtClean="0"/>
              <a:t>17/01/2023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2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1A3F17B-B03B-04C7-3471-5A9D7B215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217" y="1745192"/>
            <a:ext cx="10232871" cy="3367616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211700-38DE-8F79-3A2E-7A25A4552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BEC28D-2F68-A058-A568-9E33558C5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653" y="609600"/>
            <a:ext cx="535275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2A509-8E98-0CD9-8A84-ABAE3CA081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r-FR" dirty="0"/>
              <a:t>4. Consultation et accusé de réception de l’avis provisoire du conseil de classe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7A9FAC-F5D8-17EB-EBD2-8210D54E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C30D81-28F2-4E40-9F3F-4C78BE785701}" type="datetime1">
              <a:rPr lang="fr-FR" smtClean="0"/>
              <a:t>17/01/2023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2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07989E0-6F2C-F59B-249F-08C261232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693" y="1240454"/>
            <a:ext cx="9745125" cy="4728546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38E447-AB4D-F156-507F-F0DE0890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3947C0-932D-629E-42B6-CE0B765EB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210" y="609600"/>
            <a:ext cx="4578493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7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C46FFF-9576-DB4C-0AB4-FEB99607CA1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fr-FR" dirty="0"/>
              <a:t>II/ Affectation </a:t>
            </a:r>
            <a:br>
              <a:rPr lang="fr-FR" dirty="0"/>
            </a:br>
            <a:r>
              <a:rPr lang="fr-FR" dirty="0"/>
              <a:t>1. 2</a:t>
            </a:r>
            <a:r>
              <a:rPr lang="fr-FR" baseline="30000" dirty="0"/>
              <a:t>nde</a:t>
            </a:r>
            <a:r>
              <a:rPr lang="fr-FR" dirty="0"/>
              <a:t> GT / critères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269F0A-7AC4-677A-55B0-9C212CE06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Domiciliation</a:t>
            </a:r>
          </a:p>
          <a:p>
            <a:r>
              <a:rPr lang="fr-FR" sz="2800" dirty="0"/>
              <a:t>Ordre des </a:t>
            </a:r>
            <a:r>
              <a:rPr lang="fr-FR" sz="2800" dirty="0" err="1"/>
              <a:t>voeux</a:t>
            </a:r>
            <a:r>
              <a:rPr lang="fr-FR" sz="2800" dirty="0"/>
              <a:t> : 10 max dont 5 hors académie/</a:t>
            </a:r>
            <a:r>
              <a:rPr lang="fr-FR" sz="2800" dirty="0" err="1"/>
              <a:t>onbligation</a:t>
            </a:r>
            <a:r>
              <a:rPr lang="fr-FR" sz="2800" dirty="0"/>
              <a:t> au moins un vœu sur lycée de secteur(s) </a:t>
            </a:r>
          </a:p>
          <a:p>
            <a:r>
              <a:rPr lang="fr-FR" sz="2800" dirty="0"/>
              <a:t>Résultats scolaires </a:t>
            </a:r>
          </a:p>
          <a:p>
            <a:r>
              <a:rPr lang="fr-FR" sz="2800" dirty="0"/>
              <a:t>Bonus pour les boursiers sur lycée de secteur</a:t>
            </a:r>
          </a:p>
          <a:p>
            <a:r>
              <a:rPr lang="fr-FR" sz="2800" dirty="0"/>
              <a:t>Capacité d’accueil des lycées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8E980B-E1E4-FBF1-8231-995F2D7B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8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6C584-A211-30EE-0EAF-2E7EBA32C1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r-FR" dirty="0"/>
              <a:t>Cas particuliers saisie 2</a:t>
            </a:r>
            <a:r>
              <a:rPr lang="fr-FR" baseline="30000" dirty="0"/>
              <a:t>nde</a:t>
            </a:r>
            <a:r>
              <a:rPr lang="fr-FR" dirty="0"/>
              <a:t> GT sans prise en compte zone géographique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5A8E37-178B-8FB5-3CA9-09A73617A153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fr-FR" sz="2800" dirty="0"/>
              <a:t>2</a:t>
            </a:r>
            <a:r>
              <a:rPr lang="fr-FR" sz="2800" baseline="30000" dirty="0"/>
              <a:t>nde</a:t>
            </a:r>
            <a:r>
              <a:rPr lang="fr-FR" sz="2800" dirty="0"/>
              <a:t> binationale ou 2</a:t>
            </a:r>
            <a:r>
              <a:rPr lang="fr-FR" sz="2800" baseline="30000" dirty="0"/>
              <a:t>nde</a:t>
            </a:r>
            <a:r>
              <a:rPr lang="fr-FR" sz="2800" dirty="0"/>
              <a:t> internationale</a:t>
            </a:r>
          </a:p>
          <a:p>
            <a:r>
              <a:rPr lang="fr-FR" sz="2800" dirty="0"/>
              <a:t>2</a:t>
            </a:r>
            <a:r>
              <a:rPr lang="fr-FR" sz="2800" baseline="30000" dirty="0"/>
              <a:t>nde</a:t>
            </a:r>
            <a:r>
              <a:rPr lang="fr-FR" sz="2800" dirty="0"/>
              <a:t> spécifiques sciences et technologies de l’hôtellerie et de la restauration (STHR) </a:t>
            </a:r>
          </a:p>
          <a:p>
            <a:r>
              <a:rPr lang="fr-FR" sz="2800" dirty="0"/>
              <a:t>2</a:t>
            </a:r>
            <a:r>
              <a:rPr lang="fr-FR" sz="2800" baseline="30000" dirty="0"/>
              <a:t>nde</a:t>
            </a:r>
            <a:r>
              <a:rPr lang="fr-FR" sz="2800" dirty="0"/>
              <a:t> culture design (CCDES) </a:t>
            </a:r>
          </a:p>
          <a:p>
            <a:r>
              <a:rPr lang="fr-FR" sz="2800" dirty="0"/>
              <a:t>2</a:t>
            </a:r>
            <a:r>
              <a:rPr lang="fr-FR" sz="2800" baseline="30000" dirty="0"/>
              <a:t>nde</a:t>
            </a:r>
            <a:r>
              <a:rPr lang="fr-FR" sz="2800" dirty="0"/>
              <a:t> écologie agronomie et territoire développement durable (EATDD)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AF941-85A2-75A0-19FF-D40C3D70F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583BAC-7291-3A79-C937-138ABB16FA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Demande de dérogation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55B17E-9217-ED6A-415F-F1F015F83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76372"/>
            <a:ext cx="10052711" cy="370606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r-FR" dirty="0"/>
              <a:t>Demande d’assouplissement à la carte scolaire satisfaite dans la limite des places disponibles, après affectation prioritaire des élèves résidants sur le secteur du lycée demandé. </a:t>
            </a:r>
          </a:p>
          <a:p>
            <a:pPr algn="just"/>
            <a:r>
              <a:rPr lang="fr-FR" dirty="0"/>
              <a:t>Toutes les demandes sont traitées en fonction de ces priorités:  </a:t>
            </a:r>
          </a:p>
          <a:p>
            <a:pPr algn="just"/>
            <a:r>
              <a:rPr lang="fr-FR" dirty="0"/>
              <a:t>élève en situation de handicap</a:t>
            </a:r>
          </a:p>
          <a:p>
            <a:pPr algn="just"/>
            <a:r>
              <a:rPr lang="fr-FR" dirty="0"/>
              <a:t>Élève bénéficiant d’une prise en charge médicale</a:t>
            </a:r>
          </a:p>
          <a:p>
            <a:pPr algn="just"/>
            <a:r>
              <a:rPr lang="fr-FR" dirty="0"/>
              <a:t>Élève boursier</a:t>
            </a:r>
          </a:p>
          <a:p>
            <a:pPr algn="just"/>
            <a:r>
              <a:rPr lang="fr-FR" dirty="0"/>
              <a:t>Élève dont le frère ou la sœur est scolarisé dans l’établissement souhaité à la rentrée 2022.</a:t>
            </a:r>
          </a:p>
          <a:p>
            <a:pPr algn="just"/>
            <a:r>
              <a:rPr lang="fr-FR" dirty="0"/>
              <a:t>Élève dont le domicile est situé à proximité de l’établissement souhaité.</a:t>
            </a:r>
          </a:p>
          <a:p>
            <a:pPr algn="just"/>
            <a:r>
              <a:rPr lang="fr-FR" dirty="0"/>
              <a:t>Élève devant poursuivre un parcours scolaire particulier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67D478-2548-7FF3-71EC-BB621625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9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E4DA5-4C69-7F0F-DFAC-8A6AAD1FBBE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Demande de dérogation /suite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85D6C1-B6C8-AC7A-96DB-2DF9945CD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800" dirty="0"/>
              <a:t>Ces différents motifs sont indiqués par la famille sur le formulaire de demande d’assouplissement de la carte scolaire fournie par le collège qui procèdera à la vérification des pièces justificatives pour validation. Le vœu concernant le lycée sollicité par la demande doit être positionné </a:t>
            </a:r>
            <a:r>
              <a:rPr lang="fr-FR" sz="2800" dirty="0">
                <a:solidFill>
                  <a:srgbClr val="FF0000"/>
                </a:solidFill>
              </a:rPr>
              <a:t>en rang 1</a:t>
            </a:r>
          </a:p>
          <a:p>
            <a:pPr algn="just"/>
            <a:r>
              <a:rPr lang="fr-FR" sz="2800" dirty="0"/>
              <a:t>Toute demande de dérogation validée </a:t>
            </a:r>
            <a:r>
              <a:rPr lang="fr-FR" sz="2800" dirty="0">
                <a:solidFill>
                  <a:srgbClr val="FF0000"/>
                </a:solidFill>
              </a:rPr>
              <a:t>ne vaut pas affectation </a:t>
            </a:r>
            <a:r>
              <a:rPr lang="fr-FR" sz="2800" dirty="0"/>
              <a:t>dans l’établissement souhaité. 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9C1886-C8CE-8616-CE62-F006C5F55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7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AFF62-1C2A-D52A-5750-7716937A19E5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fr-FR" dirty="0"/>
              <a:t>Sommaire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B0EDD3-01F8-2A97-D081-5BC45870F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Orientation/ affectation?</a:t>
            </a:r>
          </a:p>
          <a:p>
            <a:r>
              <a:rPr lang="fr-FR" dirty="0"/>
              <a:t>I/ Orientation</a:t>
            </a:r>
          </a:p>
          <a:p>
            <a:r>
              <a:rPr lang="fr-FR" dirty="0"/>
              <a:t>II/ Affectation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0B199A-3A33-87B5-FE9F-4210E3774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4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06CBA-F0A1-6CF7-0B6E-53F1CF5A33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r-FR" dirty="0"/>
              <a:t>2. Affectation en 2nde professionnelle ou CAP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6CA93D-F8D1-FA3D-124E-36F855AC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650D43F6-6EE5-4EDA-A6EF-75644C2F2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875292" cy="3591384"/>
          </a:xfrm>
        </p:spPr>
        <p:txBody>
          <a:bodyPr>
            <a:noAutofit/>
          </a:bodyPr>
          <a:lstStyle/>
          <a:p>
            <a:pPr algn="just"/>
            <a:r>
              <a:rPr lang="fr-FR" sz="2800" dirty="0"/>
              <a:t>Un seul critère : les résultats scolaires affectés d’un barème en fonction des spécialités demandées. </a:t>
            </a:r>
          </a:p>
          <a:p>
            <a:pPr algn="just"/>
            <a:r>
              <a:rPr lang="fr-FR" sz="2800" dirty="0"/>
              <a:t>L’élève est classé parmi tous ceux qui demandent la même spécialité dans le même établissement. </a:t>
            </a:r>
          </a:p>
          <a:p>
            <a:pPr algn="just"/>
            <a:r>
              <a:rPr lang="fr-FR" sz="2800" dirty="0"/>
              <a:t>10 vœux dans l’académie + 5 hors académie: spécialité ou champ professionnel ou famille de métiers + établissement</a:t>
            </a:r>
          </a:p>
          <a:p>
            <a:pPr algn="just"/>
            <a:r>
              <a:rPr lang="fr-FR" sz="2800" dirty="0"/>
              <a:t>Priorité académique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72335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66CA1-1264-7BB6-6024-86150A7412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r-FR" dirty="0"/>
              <a:t>Cas particulier / formation en alternance dans les Centres de Formation d’Apprentis (CFA)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C69815-E27F-D26F-4957-AFBEAB6DF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821" y="2497540"/>
            <a:ext cx="10031104" cy="34714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sz="2600" dirty="0"/>
              <a:t>Obligation de signer un contrat d’apprentissage avec une entreprise </a:t>
            </a:r>
          </a:p>
          <a:p>
            <a:pPr algn="just"/>
            <a:r>
              <a:rPr lang="fr-FR" sz="2600" dirty="0"/>
              <a:t>PROCEDURE   au niveau des représentants légaux:</a:t>
            </a:r>
          </a:p>
          <a:p>
            <a:pPr algn="just">
              <a:buFontTx/>
              <a:buChar char="-"/>
            </a:pPr>
            <a:r>
              <a:rPr lang="fr-FR" sz="2600" dirty="0"/>
              <a:t>Contacter les CFA pour obtenir des informations spécifiques sur les formations en alternance et éventuellement de bénéficier d’un entretien.</a:t>
            </a:r>
          </a:p>
          <a:p>
            <a:pPr algn="just">
              <a:buFontTx/>
              <a:buChar char="-"/>
            </a:pPr>
            <a:r>
              <a:rPr lang="fr-FR" sz="2600" dirty="0"/>
              <a:t>Effectuer des démarches pour trouver une entreprise dans le but de signer un contrat.</a:t>
            </a:r>
          </a:p>
          <a:p>
            <a:pPr algn="just"/>
            <a:r>
              <a:rPr lang="fr-FR" sz="2600" dirty="0"/>
              <a:t>Compléter le dossier de candidature et le questionnaire de motivation.</a:t>
            </a:r>
            <a:endParaRPr lang="fr-FR" sz="2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600" dirty="0">
                <a:solidFill>
                  <a:srgbClr val="FF0000"/>
                </a:solidFill>
              </a:rPr>
              <a:t>Conseil de faire des vœux de précaution pour des formations sous statut scolaire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A6C5B9-759F-73FC-0A44-6FC79B07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04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1FF3C-35B8-6C16-2D2D-59A41152D0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r-FR" dirty="0"/>
              <a:t>3. Service en Ligne Affectation (SLA)</a:t>
            </a:r>
            <a:br>
              <a:rPr lang="fr-FR" dirty="0"/>
            </a:br>
            <a:r>
              <a:rPr lang="fr-FR" dirty="0"/>
              <a:t>Saisie des vœux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C431484-047E-8307-CA73-2C19D78C2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640" y="2486490"/>
            <a:ext cx="7541921" cy="3559468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6796D1-D072-813A-7778-AA926EB3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177EC29-A3BD-FF47-A792-4EBBF1A4C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759" y="4434271"/>
            <a:ext cx="5777484" cy="16992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FAF6AFD-04CC-AF40-3F3D-990677262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968" y="2545901"/>
            <a:ext cx="2052391" cy="187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29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AFE89E4-8FB8-AAA3-A42C-F777A5C26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603" y="1187469"/>
            <a:ext cx="9911840" cy="448306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096522-7D1C-0218-C636-2D626E7D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61C40A6-4EDD-3BCC-D332-6E35F24A4767}"/>
              </a:ext>
            </a:extLst>
          </p:cNvPr>
          <p:cNvSpPr/>
          <p:nvPr/>
        </p:nvSpPr>
        <p:spPr>
          <a:xfrm>
            <a:off x="3459708" y="2094931"/>
            <a:ext cx="730156" cy="19721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206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B51D5C8-8815-EBBF-B41D-4E9612031BA0}"/>
              </a:ext>
            </a:extLst>
          </p:cNvPr>
          <p:cNvSpPr/>
          <p:nvPr/>
        </p:nvSpPr>
        <p:spPr>
          <a:xfrm>
            <a:off x="5220268" y="4333165"/>
            <a:ext cx="2238233" cy="6482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289621-EE97-09CB-3A34-BD7EB0B2CF92}"/>
              </a:ext>
            </a:extLst>
          </p:cNvPr>
          <p:cNvSpPr txBox="1"/>
          <p:nvPr/>
        </p:nvSpPr>
        <p:spPr>
          <a:xfrm>
            <a:off x="4858603" y="725804"/>
            <a:ext cx="672834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n>
                  <a:solidFill>
                    <a:srgbClr val="0070C0"/>
                  </a:solidFill>
                </a:ln>
              </a:rPr>
              <a:t>Chaque demande formulée peut être supprimée, l’ordre peut être changé.</a:t>
            </a:r>
          </a:p>
          <a:p>
            <a:r>
              <a:rPr lang="fr-FR" dirty="0">
                <a:ln>
                  <a:solidFill>
                    <a:srgbClr val="0070C0"/>
                  </a:solidFill>
                </a:ln>
              </a:rPr>
              <a:t>Les demandes doivent être validées. </a:t>
            </a:r>
          </a:p>
        </p:txBody>
      </p:sp>
    </p:spTree>
    <p:extLst>
      <p:ext uri="{BB962C8B-B14F-4D97-AF65-F5344CB8AC3E}">
        <p14:creationId xmlns:p14="http://schemas.microsoft.com/office/powerpoint/2010/main" val="2811714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66998AE-A8E3-8D40-1041-83D3C9303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682" y="1322086"/>
            <a:ext cx="9475054" cy="445936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C975FB-F3A3-1DC6-47DD-57DF6377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4AF68B-9657-3D54-ACD4-0FE13BABBAB4}"/>
              </a:ext>
            </a:extLst>
          </p:cNvPr>
          <p:cNvSpPr txBox="1"/>
          <p:nvPr/>
        </p:nvSpPr>
        <p:spPr>
          <a:xfrm>
            <a:off x="6578222" y="765201"/>
            <a:ext cx="500190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n>
                  <a:solidFill>
                    <a:srgbClr val="0070C0"/>
                  </a:solidFill>
                </a:ln>
              </a:rPr>
              <a:t>Un récapitulatif des demandes peut </a:t>
            </a:r>
            <a:r>
              <a:rPr lang="fr-FR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être</a:t>
            </a:r>
            <a:r>
              <a:rPr lang="fr-FR" dirty="0">
                <a:ln>
                  <a:solidFill>
                    <a:srgbClr val="0070C0"/>
                  </a:solidFill>
                </a:ln>
              </a:rPr>
              <a:t> téléchargé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7DC1732-09C3-33D3-E432-6E13DD52AC53}"/>
              </a:ext>
            </a:extLst>
          </p:cNvPr>
          <p:cNvSpPr/>
          <p:nvPr/>
        </p:nvSpPr>
        <p:spPr>
          <a:xfrm>
            <a:off x="3691719" y="4558352"/>
            <a:ext cx="1992574" cy="6209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62B184B-026E-B046-2AD0-AF4E7DDC3E2E}"/>
              </a:ext>
            </a:extLst>
          </p:cNvPr>
          <p:cNvSpPr/>
          <p:nvPr/>
        </p:nvSpPr>
        <p:spPr>
          <a:xfrm>
            <a:off x="6039135" y="4626590"/>
            <a:ext cx="2470244" cy="5527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162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B2DADC-BBAF-BAA1-E771-255380AAAF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r-FR" dirty="0"/>
              <a:t>4.	Modifications après fermeture des saisies du Service en Ligne Affectation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6B534F-6FE9-B98C-60BA-B10727E30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155" y="2468030"/>
            <a:ext cx="10045889" cy="3577927"/>
          </a:xfrm>
          <a:noFill/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fr-FR" sz="5000" dirty="0"/>
              <a:t>La sélection faite par les représentants légaux depuis le téléservice affectation est déversée automatiquement dans le dossier </a:t>
            </a:r>
            <a:r>
              <a:rPr lang="fr-FR" sz="5000" dirty="0" err="1"/>
              <a:t>Affelnet</a:t>
            </a:r>
            <a:r>
              <a:rPr lang="fr-FR" sz="5000" dirty="0"/>
              <a:t> lycée du candidat, à la rubrique « saisie des </a:t>
            </a:r>
            <a:r>
              <a:rPr lang="fr-FR" sz="5000" dirty="0" err="1"/>
              <a:t>voeux</a:t>
            </a:r>
            <a:r>
              <a:rPr lang="fr-FR" sz="5000" dirty="0"/>
              <a:t> ».</a:t>
            </a:r>
          </a:p>
          <a:p>
            <a:pPr algn="just"/>
            <a:r>
              <a:rPr lang="fr-FR" sz="5000" dirty="0"/>
              <a:t>Ceux-ci sont alors modifiables directement par l’établissement et ne le sont plus depuis le téléservice.</a:t>
            </a:r>
          </a:p>
          <a:p>
            <a:pPr algn="just"/>
            <a:r>
              <a:rPr lang="fr-FR" sz="5000" dirty="0"/>
              <a:t>Si des modifications sont apportées au dossier de l’élève :</a:t>
            </a:r>
          </a:p>
          <a:p>
            <a:pPr marL="0" indent="0" algn="just">
              <a:buNone/>
            </a:pPr>
            <a:r>
              <a:rPr lang="fr-FR" sz="5000" dirty="0"/>
              <a:t>-	Ajout ou suppression d’une demande de dérogation ;</a:t>
            </a:r>
          </a:p>
          <a:p>
            <a:pPr marL="0" indent="0" algn="just">
              <a:buNone/>
            </a:pPr>
            <a:r>
              <a:rPr lang="fr-FR" sz="5000" dirty="0"/>
              <a:t>-	Ajout ou suppression d’une demande d’internat ;</a:t>
            </a:r>
          </a:p>
          <a:p>
            <a:pPr marL="0" indent="0" algn="just">
              <a:buNone/>
            </a:pPr>
            <a:r>
              <a:rPr lang="fr-FR" sz="5000" dirty="0"/>
              <a:t>-	Ajout, modification d’ordre ou suppression de </a:t>
            </a:r>
            <a:r>
              <a:rPr lang="fr-FR" sz="5000" dirty="0" err="1"/>
              <a:t>voeu</a:t>
            </a:r>
            <a:r>
              <a:rPr lang="fr-FR" sz="5000" dirty="0"/>
              <a:t>(x).</a:t>
            </a:r>
          </a:p>
          <a:p>
            <a:pPr algn="just"/>
            <a:r>
              <a:rPr lang="fr-FR" sz="5000" dirty="0"/>
              <a:t>Un courriel personnalisé est envoyé aux représentant légaux. Il indique précisément la ou les modifications apportées au dossier et contient la fiche récapitulative de l’élève.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9ABE0A-4436-5484-6110-CB34F8960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16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A311D1-F3A8-8810-CAB5-B35B4FFB11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5. Consultation des résultats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0583957-830B-3AA9-065B-FF1C06825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9254" y="2545307"/>
            <a:ext cx="6002440" cy="3703093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2EB468-DED0-B8AA-211D-9819AC39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19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1F37D-9A19-B176-67C4-B47BD000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Nous vous remercions pour votre attention 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AEAA23AE-F5E7-0EFD-A1A9-EF1B3A9199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1" b="25241"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E6F31D-54FF-3FBE-801C-07564F8B9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788152-2458-DC69-99C5-8AEB91FE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C30D81-28F2-4E40-9F3F-4C78BE785701}" type="datetime1">
              <a:rPr lang="fr-FR" smtClean="0"/>
              <a:t>17/01/2023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9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A8B8E-DDBA-5BB6-C1A9-6C1CDBFD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7" y="982132"/>
            <a:ext cx="10075332" cy="130386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fr-FR" sz="3600" dirty="0"/>
              <a:t>Orientation? Affectation?</a:t>
            </a:r>
            <a:br>
              <a:rPr lang="fr-FR" sz="3600" dirty="0"/>
            </a:br>
            <a:r>
              <a:rPr lang="fr-FR" sz="3600" dirty="0">
                <a:solidFill>
                  <a:srgbClr val="FF0000"/>
                </a:solidFill>
              </a:rPr>
              <a:t>Tout au long de l’année, des dates sont à respecter 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B746D3-BB1E-1722-DC8C-9B1CB87F5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66" y="2556932"/>
            <a:ext cx="10075333" cy="3318936"/>
          </a:xfrm>
          <a:noFill/>
        </p:spPr>
        <p:txBody>
          <a:bodyPr/>
          <a:lstStyle/>
          <a:p>
            <a:r>
              <a:rPr lang="fr-FR" sz="2800" dirty="0"/>
              <a:t>L’orientation est un choix qui porte sur le type d’études : seconde générale et technologique, seconde professionnelle, 1ère année de CAP…</a:t>
            </a:r>
          </a:p>
          <a:p>
            <a:r>
              <a:rPr lang="fr-FR" sz="2800" dirty="0"/>
              <a:t>L’affectation est l’attribution par l’Inspectrice d’académie, directrice des services départementaux de l’Education nationale, d’une place dans un lycée, en réponse à votre demande, en fonction des places disponibles.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0F9116-1EE4-9297-3367-FEF479402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E2908-5548-BA1C-94BC-54F23A271A9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fr-FR" dirty="0"/>
              <a:t>I/Orientation  </a:t>
            </a:r>
            <a:br>
              <a:rPr lang="fr-FR" dirty="0"/>
            </a:br>
            <a:r>
              <a:rPr lang="fr-FR" dirty="0"/>
              <a:t>Demandes 2</a:t>
            </a:r>
            <a:r>
              <a:rPr lang="fr-FR" baseline="30000" dirty="0"/>
              <a:t>ème</a:t>
            </a:r>
            <a:r>
              <a:rPr lang="fr-FR" dirty="0"/>
              <a:t> et 3</a:t>
            </a:r>
            <a:r>
              <a:rPr lang="fr-FR" baseline="30000" dirty="0"/>
              <a:t>ème</a:t>
            </a:r>
            <a:r>
              <a:rPr lang="fr-FR" dirty="0"/>
              <a:t> trimestres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219FEE-C075-FD02-94D5-72C5CDF2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420AF478-406A-873D-98E0-43CC8A157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450" y="2557991"/>
            <a:ext cx="3035169" cy="35562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44A72B-5C94-0108-DB4A-1EAF87379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905" y="3630737"/>
            <a:ext cx="3035168" cy="1322947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553BC901-1707-30CE-1E07-E9BF65B4D087}"/>
              </a:ext>
            </a:extLst>
          </p:cNvPr>
          <p:cNvSpPr/>
          <p:nvPr/>
        </p:nvSpPr>
        <p:spPr>
          <a:xfrm flipV="1">
            <a:off x="7026432" y="2985346"/>
            <a:ext cx="1809784" cy="887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890072B-65C3-25CD-DF70-9468963A2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026432" y="4408970"/>
            <a:ext cx="1835055" cy="93886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EA42976-870A-C887-2FB1-03F372747C64}"/>
              </a:ext>
            </a:extLst>
          </p:cNvPr>
          <p:cNvSpPr txBox="1"/>
          <p:nvPr/>
        </p:nvSpPr>
        <p:spPr>
          <a:xfrm>
            <a:off x="8984575" y="3186752"/>
            <a:ext cx="2434454" cy="369332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Réponse</a:t>
            </a:r>
            <a:r>
              <a:rPr lang="fr-FR" dirty="0">
                <a:solidFill>
                  <a:schemeClr val="bg1"/>
                </a:solidFill>
              </a:rPr>
              <a:t> du collège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0645770-9FB3-DD6A-F8F8-23AA6AC7DED5}"/>
              </a:ext>
            </a:extLst>
          </p:cNvPr>
          <p:cNvSpPr txBox="1"/>
          <p:nvPr/>
        </p:nvSpPr>
        <p:spPr>
          <a:xfrm>
            <a:off x="8984576" y="4510610"/>
            <a:ext cx="2586249" cy="923330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Accusé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de réception des familles T1</a:t>
            </a:r>
          </a:p>
          <a:p>
            <a:r>
              <a:rPr lang="fr-FR" dirty="0">
                <a:solidFill>
                  <a:schemeClr val="bg1"/>
                </a:solidFill>
              </a:rPr>
              <a:t>Validation des familles T2</a:t>
            </a:r>
          </a:p>
        </p:txBody>
      </p:sp>
    </p:spTree>
    <p:extLst>
      <p:ext uri="{BB962C8B-B14F-4D97-AF65-F5344CB8AC3E}">
        <p14:creationId xmlns:p14="http://schemas.microsoft.com/office/powerpoint/2010/main" val="292311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3AB54-81FE-F73A-BE59-431693EBBD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 b="1" dirty="0"/>
              <a:t>1. Connexion au Service en Ligne Orientation (SLO)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2F5B9A-619E-70F4-1F7B-0791C3E0F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fr-FR" b="1" dirty="0"/>
              <a:t>compatible avec tous types de supports, tablettes, smartphones, ordinateurs 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430A75-3B37-D7F4-98EE-D6176F35A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C30D81-28F2-4E40-9F3F-4C78BE785701}" type="datetime1">
              <a:rPr lang="fr-FR" smtClean="0"/>
              <a:t>17/01/2023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5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99C56D3-7311-3E9D-7985-E35657248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484" y="1248769"/>
            <a:ext cx="10615682" cy="413978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AE637F-CB69-5C2A-DCA3-9DC7EC40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F2F16E-8706-44B4-68A9-540027E80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763" y="800707"/>
            <a:ext cx="5472753" cy="99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0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7EF726A-674F-2611-264F-5C8DD5242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209" y="1199510"/>
            <a:ext cx="8313482" cy="4769489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8675B9-7789-B561-F586-0FFB529E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1E00E1-E5D7-6CCF-59FC-AF80C1256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235" y="722804"/>
            <a:ext cx="5212532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9DD8AC-E4EE-ABFE-3826-66183D72BE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2. Saisie des intentions d’orientation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7A9A09-8C64-E420-473D-CEBBA1ED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C30D81-28F2-4E40-9F3F-4C78BE785701}" type="datetime1">
              <a:rPr lang="fr-FR" smtClean="0"/>
              <a:t>17/01/2023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8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F8AEBD5-8449-D9DB-ACF3-42E3F7820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480" y="881535"/>
            <a:ext cx="7583039" cy="5094929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C9B95B-5AA4-8481-7825-F7D11A86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C5855-D2F6-4325-A90E-B3A89D9E0477}" type="datetime1">
              <a:rPr lang="fr-FR" smtClean="0"/>
              <a:t>17/01/2023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51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228</TotalTime>
  <Words>773</Words>
  <Application>Microsoft Office PowerPoint</Application>
  <PresentationFormat>Grand écran</PresentationFormat>
  <Paragraphs>98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Calibri</vt:lpstr>
      <vt:lpstr>Garamond</vt:lpstr>
      <vt:lpstr>Organique</vt:lpstr>
      <vt:lpstr>ORIENTATION</vt:lpstr>
      <vt:lpstr>Sommaire </vt:lpstr>
      <vt:lpstr>Orientation? Affectation? Tout au long de l’année, des dates sont à respecter  </vt:lpstr>
      <vt:lpstr>I/Orientation   Demandes 2ème et 3ème trimestres </vt:lpstr>
      <vt:lpstr>1. Connexion au Service en Ligne Orientation (SLO)</vt:lpstr>
      <vt:lpstr>Présentation PowerPoint</vt:lpstr>
      <vt:lpstr>Présentation PowerPoint</vt:lpstr>
      <vt:lpstr>2. Saisie des intentions d’orientation</vt:lpstr>
      <vt:lpstr>Présentation PowerPoint</vt:lpstr>
      <vt:lpstr>Présentation PowerPoint</vt:lpstr>
      <vt:lpstr>Présentation PowerPoint</vt:lpstr>
      <vt:lpstr>3. Validation des intentions</vt:lpstr>
      <vt:lpstr>Présentation PowerPoint</vt:lpstr>
      <vt:lpstr>4. Consultation et accusé de réception de l’avis provisoire du conseil de classe </vt:lpstr>
      <vt:lpstr>Présentation PowerPoint</vt:lpstr>
      <vt:lpstr>II/ Affectation  1. 2nde GT / critères </vt:lpstr>
      <vt:lpstr>Cas particuliers saisie 2nde GT sans prise en compte zone géographique  </vt:lpstr>
      <vt:lpstr>Demande de dérogation</vt:lpstr>
      <vt:lpstr>Demande de dérogation /suite </vt:lpstr>
      <vt:lpstr>2. Affectation en 2nde professionnelle ou CAP </vt:lpstr>
      <vt:lpstr>Cas particulier / formation en alternance dans les Centres de Formation d’Apprentis (CFA)</vt:lpstr>
      <vt:lpstr>3. Service en Ligne Affectation (SLA) Saisie des vœux </vt:lpstr>
      <vt:lpstr>Présentation PowerPoint</vt:lpstr>
      <vt:lpstr>Présentation PowerPoint</vt:lpstr>
      <vt:lpstr>4. Modifications après fermeture des saisies du Service en Ligne Affectation </vt:lpstr>
      <vt:lpstr>5. Consultation des résultats</vt:lpstr>
      <vt:lpstr>Nous vous remercions pour votre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</dc:title>
  <dc:creator>principal</dc:creator>
  <cp:lastModifiedBy>principal</cp:lastModifiedBy>
  <cp:revision>5</cp:revision>
  <cp:lastPrinted>2022-12-12T14:54:47Z</cp:lastPrinted>
  <dcterms:created xsi:type="dcterms:W3CDTF">2022-12-12T11:23:59Z</dcterms:created>
  <dcterms:modified xsi:type="dcterms:W3CDTF">2023-01-17T08:42:06Z</dcterms:modified>
</cp:coreProperties>
</file>